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5"/>
  </p:notesMasterIdLst>
  <p:sldIdLst>
    <p:sldId id="256" r:id="rId2"/>
    <p:sldId id="267" r:id="rId3"/>
    <p:sldId id="257" r:id="rId4"/>
    <p:sldId id="259" r:id="rId5"/>
    <p:sldId id="258" r:id="rId6"/>
    <p:sldId id="260" r:id="rId7"/>
    <p:sldId id="268" r:id="rId8"/>
    <p:sldId id="261" r:id="rId9"/>
    <p:sldId id="262" r:id="rId10"/>
    <p:sldId id="265" r:id="rId11"/>
    <p:sldId id="264" r:id="rId12"/>
    <p:sldId id="263" r:id="rId13"/>
    <p:sldId id="266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09" autoAdjust="0"/>
    <p:restoredTop sz="94660"/>
  </p:normalViewPr>
  <p:slideViewPr>
    <p:cSldViewPr>
      <p:cViewPr varScale="1">
        <p:scale>
          <a:sx n="65" d="100"/>
          <a:sy n="65" d="100"/>
        </p:scale>
        <p:origin x="-144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F4844E-2B55-4E7D-B951-A485AC405895}" type="datetimeFigureOut">
              <a:rPr lang="en-US" smtClean="0"/>
              <a:t>10/26/2013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892E49-7610-4469-AFAF-DDC953559E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7653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在美国申请的</a:t>
            </a:r>
            <a:r>
              <a:rPr lang="en-US" altLang="zh-CN" dirty="0" err="1" smtClean="0"/>
              <a:t>gradschool</a:t>
            </a:r>
            <a:r>
              <a:rPr lang="en-US" altLang="zh-CN" dirty="0" smtClean="0"/>
              <a:t>; </a:t>
            </a:r>
            <a:r>
              <a:rPr lang="zh-CN" altLang="en-US" dirty="0" smtClean="0"/>
              <a:t>大二转的心理系，大三加入</a:t>
            </a:r>
            <a:r>
              <a:rPr lang="en-US" altLang="zh-CN" dirty="0" smtClean="0"/>
              <a:t>lab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892E49-7610-4469-AFAF-DDC953559E7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66936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</a:t>
            </a:r>
            <a:r>
              <a:rPr lang="en-US" baseline="0" dirty="0" smtClean="0"/>
              <a:t> applied for a mix of </a:t>
            </a:r>
            <a:r>
              <a:rPr lang="en-US" baseline="0" dirty="0" err="1" smtClean="0"/>
              <a:t>phd</a:t>
            </a:r>
            <a:r>
              <a:rPr lang="en-US" baseline="0" dirty="0" smtClean="0"/>
              <a:t> and MA programs, total of 7 programs </a:t>
            </a:r>
          </a:p>
          <a:p>
            <a:r>
              <a:rPr lang="en-US" baseline="0" dirty="0" smtClean="0"/>
              <a:t>Akron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892E49-7610-4469-AFAF-DDC953559E7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03569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Check faculty’s research interest</a:t>
            </a:r>
            <a:r>
              <a:rPr lang="en-US" baseline="0" dirty="0" smtClean="0"/>
              <a:t> by emailing them, not just looking online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892E49-7610-4469-AFAF-DDC953559E7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45206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Master</a:t>
            </a:r>
            <a:r>
              <a:rPr lang="zh-CN" altLang="en-US" dirty="0" smtClean="0"/>
              <a:t>转</a:t>
            </a:r>
            <a:r>
              <a:rPr lang="en-US" altLang="zh-CN" dirty="0" err="1" smtClean="0"/>
              <a:t>phd</a:t>
            </a:r>
            <a:r>
              <a:rPr lang="en-US" altLang="zh-CN" dirty="0" smtClean="0"/>
              <a:t>- do a thesis,</a:t>
            </a:r>
            <a:r>
              <a:rPr lang="en-US" altLang="zh-CN" baseline="0" dirty="0" smtClean="0"/>
              <a:t> take a different course – research methods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892E49-7610-4469-AFAF-DDC953559E7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38078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892E49-7610-4469-AFAF-DDC953559E7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96043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Non-for-profit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892E49-7610-4469-AFAF-DDC953559E7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8943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Hewitt,</a:t>
            </a:r>
            <a:r>
              <a:rPr lang="en-US" baseline="0" dirty="0" smtClean="0"/>
              <a:t> </a:t>
            </a:r>
            <a:r>
              <a:rPr lang="en-US" baseline="0" dirty="0" err="1" smtClean="0"/>
              <a:t>Kenexa</a:t>
            </a:r>
            <a:r>
              <a:rPr lang="en-US" baseline="0" dirty="0" smtClean="0"/>
              <a:t>, Hay Group, DDI, etc.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892E49-7610-4469-AFAF-DDC953559E7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14120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You won’t be bored</a:t>
            </a:r>
            <a:r>
              <a:rPr lang="en-US" baseline="0" dirty="0" smtClean="0"/>
              <a:t>. Very diverse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892E49-7610-4469-AFAF-DDC953559E7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87907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A8ECB2CD-0528-4A8F-A78E-CFB00FE6E99F}" type="datetimeFigureOut">
              <a:rPr lang="en-US" smtClean="0"/>
              <a:t>10/26/2013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941897CE-190C-4899-A180-B20C7F099A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CB2CD-0528-4A8F-A78E-CFB00FE6E99F}" type="datetimeFigureOut">
              <a:rPr lang="en-US" smtClean="0"/>
              <a:t>10/26/2013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97CE-190C-4899-A180-B20C7F099A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CB2CD-0528-4A8F-A78E-CFB00FE6E99F}" type="datetimeFigureOut">
              <a:rPr lang="en-US" smtClean="0"/>
              <a:t>10/26/2013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97CE-190C-4899-A180-B20C7F099A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CB2CD-0528-4A8F-A78E-CFB00FE6E99F}" type="datetimeFigureOut">
              <a:rPr lang="en-US" smtClean="0"/>
              <a:t>10/26/2013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97CE-190C-4899-A180-B20C7F099A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CB2CD-0528-4A8F-A78E-CFB00FE6E99F}" type="datetimeFigureOut">
              <a:rPr lang="en-US" smtClean="0"/>
              <a:t>10/26/2013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97CE-190C-4899-A180-B20C7F099A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CB2CD-0528-4A8F-A78E-CFB00FE6E99F}" type="datetimeFigureOut">
              <a:rPr lang="en-US" smtClean="0"/>
              <a:t>10/26/2013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97CE-190C-4899-A180-B20C7F099A8C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CB2CD-0528-4A8F-A78E-CFB00FE6E99F}" type="datetimeFigureOut">
              <a:rPr lang="en-US" smtClean="0"/>
              <a:t>10/26/2013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97CE-190C-4899-A180-B20C7F099A8C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CB2CD-0528-4A8F-A78E-CFB00FE6E99F}" type="datetimeFigureOut">
              <a:rPr lang="en-US" smtClean="0"/>
              <a:t>10/26/2013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97CE-190C-4899-A180-B20C7F099A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CB2CD-0528-4A8F-A78E-CFB00FE6E99F}" type="datetimeFigureOut">
              <a:rPr lang="en-US" smtClean="0"/>
              <a:t>10/26/2013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97CE-190C-4899-A180-B20C7F099A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A8ECB2CD-0528-4A8F-A78E-CFB00FE6E99F}" type="datetimeFigureOut">
              <a:rPr lang="en-US" smtClean="0"/>
              <a:t>10/26/2013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941897CE-190C-4899-A180-B20C7F099A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A8ECB2CD-0528-4A8F-A78E-CFB00FE6E99F}" type="datetimeFigureOut">
              <a:rPr lang="en-US" smtClean="0"/>
              <a:t>10/26/2013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941897CE-190C-4899-A180-B20C7F099A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A8ECB2CD-0528-4A8F-A78E-CFB00FE6E99F}" type="datetimeFigureOut">
              <a:rPr lang="en-US" smtClean="0"/>
              <a:t>10/26/2013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941897CE-190C-4899-A180-B20C7F099A8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iop.org/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mailto:whogarden@gmail.com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iop.org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mu.edu/org/iopsa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psychology.gmu.edu/graduate/industrial-organizational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tcmw.org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ls.gov/oes/current/oes193032.htm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onetonline.org/link/summary/19-3032.00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I/O Psych at GMU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Presenter: Lynn Chen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04446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I/O in China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Consulting </a:t>
            </a:r>
            <a:r>
              <a:rPr lang="en-US" dirty="0"/>
              <a:t>(</a:t>
            </a:r>
            <a:r>
              <a:rPr lang="en-US" altLang="zh-CN" dirty="0" smtClean="0"/>
              <a:t>both local and int’l) </a:t>
            </a:r>
            <a:r>
              <a:rPr lang="en-US" dirty="0" smtClean="0"/>
              <a:t>or large MNCs</a:t>
            </a:r>
          </a:p>
          <a:p>
            <a:endParaRPr lang="en-US" dirty="0"/>
          </a:p>
          <a:p>
            <a:r>
              <a:rPr lang="en-US" dirty="0"/>
              <a:t>Location – primarily Beijing &amp; Shanghai</a:t>
            </a:r>
          </a:p>
          <a:p>
            <a:pPr lvl="1"/>
            <a:r>
              <a:rPr lang="en-US" dirty="0"/>
              <a:t>Summer intern at C&amp;D Consulting</a:t>
            </a:r>
          </a:p>
          <a:p>
            <a:endParaRPr lang="en-US" dirty="0" smtClean="0"/>
          </a:p>
          <a:p>
            <a:r>
              <a:rPr lang="en-US" dirty="0"/>
              <a:t>Growing </a:t>
            </a:r>
            <a:r>
              <a:rPr lang="en-US" dirty="0" smtClean="0"/>
              <a:t>industry – demands experts</a:t>
            </a:r>
            <a:endParaRPr lang="en-US" dirty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2278260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SIOP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http://www.siop.org</a:t>
            </a:r>
            <a:r>
              <a:rPr lang="en-US" dirty="0" smtClean="0">
                <a:hlinkClick r:id="rId2"/>
              </a:rPr>
              <a:t>/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Meet the big names and employers</a:t>
            </a:r>
          </a:p>
          <a:p>
            <a:endParaRPr lang="en-US" dirty="0"/>
          </a:p>
          <a:p>
            <a:r>
              <a:rPr lang="en-US" dirty="0" smtClean="0"/>
              <a:t>Job Placement Center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20304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Student Life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Student representative of IOPSA</a:t>
            </a:r>
          </a:p>
          <a:p>
            <a:endParaRPr lang="en-US" dirty="0"/>
          </a:p>
          <a:p>
            <a:r>
              <a:rPr lang="en-US" dirty="0" smtClean="0"/>
              <a:t>Plenty to do in D.C. !!! 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- Moving from Indiana…</a:t>
            </a:r>
          </a:p>
          <a:p>
            <a:pPr lvl="1"/>
            <a:r>
              <a:rPr lang="en-US" dirty="0" smtClean="0"/>
              <a:t>Trails, hikes, nature</a:t>
            </a:r>
          </a:p>
          <a:p>
            <a:pPr lvl="1"/>
            <a:r>
              <a:rPr lang="en-US" dirty="0" smtClean="0"/>
              <a:t>Museums, art events, concerts</a:t>
            </a:r>
          </a:p>
          <a:p>
            <a:pPr lvl="1"/>
            <a:r>
              <a:rPr lang="en-US" dirty="0" smtClean="0"/>
              <a:t>3 airports nearby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70566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63040" y="2263588"/>
            <a:ext cx="6196405" cy="3603812"/>
          </a:xfrm>
        </p:spPr>
        <p:txBody>
          <a:bodyPr/>
          <a:lstStyle/>
          <a:p>
            <a:r>
              <a:rPr lang="en-US" dirty="0" smtClean="0"/>
              <a:t>Reach me at:</a:t>
            </a:r>
          </a:p>
          <a:p>
            <a:pPr lvl="1"/>
            <a:r>
              <a:rPr lang="en-US" dirty="0" smtClean="0">
                <a:hlinkClick r:id="rId2"/>
              </a:rPr>
              <a:t>whogarden@gmail.com</a:t>
            </a:r>
            <a:endParaRPr lang="en-US" dirty="0" smtClean="0"/>
          </a:p>
          <a:p>
            <a:pPr lvl="1"/>
            <a:r>
              <a:rPr lang="en-US" dirty="0" smtClean="0"/>
              <a:t>LinkedIn profile: Lynn (Xi) Chen</a:t>
            </a:r>
            <a:endParaRPr lang="en-US" dirty="0"/>
          </a:p>
          <a:p>
            <a:pPr marL="0" lvl="1" indent="0">
              <a:buNone/>
            </a:pPr>
            <a:endParaRPr lang="en-US" dirty="0"/>
          </a:p>
          <a:p>
            <a:pPr marL="0" lvl="1" indent="0">
              <a:buNone/>
            </a:pPr>
            <a:endParaRPr lang="en-US" dirty="0"/>
          </a:p>
          <a:p>
            <a:pPr marL="0" lvl="1" indent="0">
              <a:buNone/>
            </a:pPr>
            <a:r>
              <a:rPr lang="en-US" dirty="0" smtClean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6257537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My Background</a:t>
            </a:r>
          </a:p>
          <a:p>
            <a:r>
              <a:rPr lang="en-US" dirty="0" smtClean="0"/>
              <a:t>Picking an IO program</a:t>
            </a:r>
          </a:p>
          <a:p>
            <a:r>
              <a:rPr lang="en-US" dirty="0" smtClean="0"/>
              <a:t>Application for GMU’s program</a:t>
            </a:r>
          </a:p>
          <a:p>
            <a:r>
              <a:rPr lang="en-US" dirty="0" smtClean="0"/>
              <a:t>GMU’s IO Masters program intro</a:t>
            </a:r>
          </a:p>
          <a:p>
            <a:r>
              <a:rPr lang="en-US" dirty="0" smtClean="0"/>
              <a:t>DC Metropolitan area</a:t>
            </a:r>
          </a:p>
          <a:p>
            <a:r>
              <a:rPr lang="en-US" dirty="0" smtClean="0"/>
              <a:t>IO Job Outlook</a:t>
            </a:r>
          </a:p>
          <a:p>
            <a:r>
              <a:rPr lang="en-US" dirty="0" smtClean="0"/>
              <a:t>Student life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09233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My 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Undergrad majors</a:t>
            </a:r>
          </a:p>
          <a:p>
            <a:pPr lvl="1"/>
            <a:r>
              <a:rPr lang="en-US" dirty="0" smtClean="0"/>
              <a:t>B.A. in Psychology; B.A. in Mathematics</a:t>
            </a:r>
          </a:p>
          <a:p>
            <a:pPr lvl="1"/>
            <a:r>
              <a:rPr lang="en-US" dirty="0" smtClean="0"/>
              <a:t>Butler University (Indianapolis, IN)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Why did I choose I/O?</a:t>
            </a:r>
          </a:p>
          <a:p>
            <a:pPr lvl="1"/>
            <a:r>
              <a:rPr lang="en-US" dirty="0" smtClean="0"/>
              <a:t>Intro to I/O</a:t>
            </a:r>
          </a:p>
          <a:p>
            <a:pPr lvl="1"/>
            <a:r>
              <a:rPr lang="en-US" dirty="0" smtClean="0"/>
              <a:t>Organizational </a:t>
            </a:r>
            <a:r>
              <a:rPr lang="en-US" dirty="0"/>
              <a:t>Psychology Lab</a:t>
            </a:r>
          </a:p>
          <a:p>
            <a:pPr lvl="2"/>
            <a:r>
              <a:rPr lang="en-US" altLang="zh-CN" dirty="0" smtClean="0"/>
              <a:t>Feedback and emotions through a mindfulness intervention – APS poster</a:t>
            </a:r>
          </a:p>
          <a:p>
            <a:pPr lvl="1"/>
            <a:endParaRPr lang="en-US" altLang="zh-CN" dirty="0"/>
          </a:p>
          <a:p>
            <a:pPr marL="365760" lvl="1" indent="0">
              <a:buNone/>
            </a:pPr>
            <a:endParaRPr lang="en-US" altLang="zh-CN" dirty="0" smtClean="0"/>
          </a:p>
          <a:p>
            <a:pPr marL="365760" lvl="1" indent="0"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pPr marL="320040" lvl="2" indent="0">
              <a:buNone/>
            </a:pPr>
            <a:endParaRPr lang="en-US" sz="20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92183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General tips of picking a program…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7800" y="2187388"/>
            <a:ext cx="6196405" cy="3603812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Different for PhD and MA candidates</a:t>
            </a:r>
          </a:p>
          <a:p>
            <a:r>
              <a:rPr lang="en-US" dirty="0" smtClean="0"/>
              <a:t>Refer to SIOP - </a:t>
            </a:r>
            <a:r>
              <a:rPr lang="en-US" dirty="0" smtClean="0">
                <a:hlinkClick r:id="rId3"/>
              </a:rPr>
              <a:t>http</a:t>
            </a:r>
            <a:r>
              <a:rPr lang="en-US" dirty="0">
                <a:hlinkClick r:id="rId3"/>
              </a:rPr>
              <a:t>://www.siop.org</a:t>
            </a:r>
            <a:r>
              <a:rPr lang="en-US" dirty="0" smtClean="0">
                <a:hlinkClick r:id="rId3"/>
              </a:rPr>
              <a:t>/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Location, Ranking, Research interest, Job Market </a:t>
            </a:r>
          </a:p>
          <a:p>
            <a:r>
              <a:rPr lang="en-US" dirty="0" smtClean="0"/>
              <a:t>EMAIL CURRENT STUDENTS &amp; </a:t>
            </a:r>
            <a:r>
              <a:rPr lang="en-US" dirty="0" smtClean="0"/>
              <a:t>F</a:t>
            </a:r>
            <a:r>
              <a:rPr lang="en-US" altLang="zh-CN" dirty="0" smtClean="0"/>
              <a:t>ACULTIES</a:t>
            </a:r>
            <a:r>
              <a:rPr lang="en-US" dirty="0" smtClean="0"/>
              <a:t>! </a:t>
            </a:r>
            <a:r>
              <a:rPr lang="en-US" dirty="0" smtClean="0"/>
              <a:t>Campus visit if possible</a:t>
            </a:r>
          </a:p>
          <a:p>
            <a:r>
              <a:rPr lang="en-US" dirty="0" smtClean="0"/>
              <a:t>Advisor’s connection – more important than you think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9926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Application Process for GMU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GMU’s IOPSA </a:t>
            </a:r>
            <a:r>
              <a:rPr lang="en-US" dirty="0" smtClean="0"/>
              <a:t>website </a:t>
            </a:r>
            <a:r>
              <a:rPr lang="en-US" dirty="0" smtClean="0"/>
              <a:t>(student org)</a:t>
            </a:r>
            <a:r>
              <a:rPr lang="en-US" dirty="0" smtClean="0"/>
              <a:t>: </a:t>
            </a:r>
            <a:r>
              <a:rPr lang="en-US" dirty="0">
                <a:hlinkClick r:id="rId3"/>
              </a:rPr>
              <a:t>http://www.gmu.edu/org/iopsa</a:t>
            </a:r>
            <a:r>
              <a:rPr lang="en-US" dirty="0" smtClean="0">
                <a:hlinkClick r:id="rId3"/>
              </a:rPr>
              <a:t>/</a:t>
            </a:r>
            <a:endParaRPr lang="en-US" dirty="0" smtClean="0"/>
          </a:p>
          <a:p>
            <a:r>
              <a:rPr lang="en-US" dirty="0" smtClean="0"/>
              <a:t>Program site:</a:t>
            </a:r>
          </a:p>
          <a:p>
            <a:pPr marL="280988" indent="0">
              <a:buNone/>
            </a:pPr>
            <a:r>
              <a:rPr lang="en-US" dirty="0">
                <a:hlinkClick r:id="rId4"/>
              </a:rPr>
              <a:t>http://psychology.gmu.edu/graduate/industrial-organizational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PhD vs. Masters</a:t>
            </a:r>
          </a:p>
          <a:p>
            <a:pPr lvl="1"/>
            <a:r>
              <a:rPr lang="en-US" dirty="0"/>
              <a:t>Research interest fit</a:t>
            </a:r>
          </a:p>
          <a:p>
            <a:pPr lvl="1"/>
            <a:r>
              <a:rPr lang="en-US" dirty="0"/>
              <a:t>Research activities </a:t>
            </a:r>
            <a:endParaRPr lang="en-US" dirty="0" smtClean="0"/>
          </a:p>
          <a:p>
            <a:pPr lvl="1"/>
            <a:endParaRPr lang="en-US" dirty="0"/>
          </a:p>
          <a:p>
            <a:r>
              <a:rPr lang="en-US" dirty="0" smtClean="0"/>
              <a:t>Personal - Letter of Recommendation</a:t>
            </a:r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477920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GMU’s IO Masters Program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63040" y="2119256"/>
            <a:ext cx="6196405" cy="3824343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2-year program, 33 credits (10 courses typically)</a:t>
            </a:r>
          </a:p>
          <a:p>
            <a:r>
              <a:rPr lang="en-US" dirty="0" smtClean="0"/>
              <a:t>No funding</a:t>
            </a:r>
          </a:p>
          <a:p>
            <a:r>
              <a:rPr lang="en-US" altLang="zh-CN" dirty="0" smtClean="0"/>
              <a:t>No-thesis required</a:t>
            </a:r>
            <a:endParaRPr lang="en-US" dirty="0" smtClean="0"/>
          </a:p>
          <a:p>
            <a:r>
              <a:rPr lang="en-US" altLang="zh-CN" dirty="0" smtClean="0"/>
              <a:t>Internships</a:t>
            </a:r>
          </a:p>
          <a:p>
            <a:r>
              <a:rPr lang="en-US" altLang="zh-CN" dirty="0" smtClean="0"/>
              <a:t>Research labs</a:t>
            </a:r>
          </a:p>
          <a:p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For me:</a:t>
            </a:r>
            <a:endParaRPr lang="en-US" altLang="zh-CN" dirty="0"/>
          </a:p>
          <a:p>
            <a:r>
              <a:rPr lang="en-US" altLang="zh-CN" dirty="0" smtClean="0"/>
              <a:t>Occupational Health Psychology lab, Lois </a:t>
            </a:r>
            <a:r>
              <a:rPr lang="en-US" altLang="zh-CN" dirty="0" err="1" smtClean="0"/>
              <a:t>Tetrick</a:t>
            </a:r>
            <a:endParaRPr lang="en-US" altLang="zh-CN" dirty="0" smtClean="0"/>
          </a:p>
          <a:p>
            <a:r>
              <a:rPr lang="en-US" altLang="zh-CN" dirty="0" smtClean="0"/>
              <a:t>School of Management 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32745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programs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Applied Developmental </a:t>
            </a:r>
          </a:p>
          <a:p>
            <a:r>
              <a:rPr lang="en-US" dirty="0" smtClean="0"/>
              <a:t>Clinical </a:t>
            </a:r>
          </a:p>
          <a:p>
            <a:r>
              <a:rPr lang="en-US" dirty="0" smtClean="0"/>
              <a:t>Cog and Behavioral Neuroscience</a:t>
            </a:r>
          </a:p>
          <a:p>
            <a:r>
              <a:rPr lang="en-US" dirty="0" smtClean="0"/>
              <a:t>Human factors and applied cognition</a:t>
            </a:r>
          </a:p>
          <a:p>
            <a:r>
              <a:rPr lang="en-US" dirty="0" smtClean="0"/>
              <a:t>School Psychology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20178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D.C. Metropolitan area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High living cost</a:t>
            </a:r>
          </a:p>
          <a:p>
            <a:endParaRPr lang="en-US" dirty="0"/>
          </a:p>
          <a:p>
            <a:r>
              <a:rPr lang="en-US" dirty="0" smtClean="0"/>
              <a:t>I/O hub BUT mostly federal contracts</a:t>
            </a:r>
          </a:p>
          <a:p>
            <a:endParaRPr lang="en-US" dirty="0"/>
          </a:p>
          <a:p>
            <a:r>
              <a:rPr lang="en-US" dirty="0"/>
              <a:t>PTCMW</a:t>
            </a:r>
          </a:p>
          <a:p>
            <a:pPr lvl="1"/>
            <a:r>
              <a:rPr lang="en-US" dirty="0">
                <a:hlinkClick r:id="rId3"/>
              </a:rPr>
              <a:t>www.ptcmw.org</a:t>
            </a:r>
            <a:endParaRPr lang="en-US" dirty="0"/>
          </a:p>
          <a:p>
            <a:endParaRPr lang="en-US" dirty="0" smtClean="0"/>
          </a:p>
          <a:p>
            <a:r>
              <a:rPr lang="en-US" altLang="zh-CN" dirty="0"/>
              <a:t>Lots of places for fun</a:t>
            </a: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30475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I/O Job Outlook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63040" y="2119256"/>
            <a:ext cx="6196405" cy="397674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Industry VS Consulting</a:t>
            </a:r>
          </a:p>
          <a:p>
            <a:endParaRPr lang="en-US" dirty="0" smtClean="0"/>
          </a:p>
          <a:p>
            <a:r>
              <a:rPr lang="en-US" dirty="0" smtClean="0"/>
              <a:t>US </a:t>
            </a:r>
            <a:r>
              <a:rPr lang="en-US" dirty="0"/>
              <a:t>Bureau of Labor Statistics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>
                <a:hlinkClick r:id="rId3"/>
              </a:rPr>
              <a:t>http</a:t>
            </a:r>
            <a:r>
              <a:rPr lang="en-US" dirty="0">
                <a:hlinkClick r:id="rId3"/>
              </a:rPr>
              <a:t>://www.bls.gov/oes/current/oes193032.htm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Bright job outlook on O*NET</a:t>
            </a:r>
          </a:p>
          <a:p>
            <a:pPr marL="0" indent="0">
              <a:buNone/>
            </a:pPr>
            <a:r>
              <a:rPr lang="en-US" dirty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www.onetonline.org/link/summary/19-3032.00</a:t>
            </a: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I/O is a small world…</a:t>
            </a:r>
            <a:endParaRPr lang="en-US" dirty="0" smtClean="0">
              <a:hlinkClick r:id="rId3"/>
            </a:endParaRP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2645388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ushpin">
  <a:themeElements>
    <a:clrScheme name="Pushpin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Pushpin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ushpi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114</TotalTime>
  <Words>438</Words>
  <Application>Microsoft Office PowerPoint</Application>
  <PresentationFormat>On-screen Show (4:3)</PresentationFormat>
  <Paragraphs>121</Paragraphs>
  <Slides>13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Pushpin</vt:lpstr>
      <vt:lpstr>I/O Psych at GMU</vt:lpstr>
      <vt:lpstr>Content</vt:lpstr>
      <vt:lpstr>My Background</vt:lpstr>
      <vt:lpstr>General tips of picking a program…</vt:lpstr>
      <vt:lpstr>Application Process for GMU</vt:lpstr>
      <vt:lpstr>GMU’s IO Masters Program</vt:lpstr>
      <vt:lpstr>Other programs</vt:lpstr>
      <vt:lpstr>D.C. Metropolitan area</vt:lpstr>
      <vt:lpstr>I/O Job Outlook</vt:lpstr>
      <vt:lpstr>I/O in China </vt:lpstr>
      <vt:lpstr>SIOP</vt:lpstr>
      <vt:lpstr>Student Life</vt:lpstr>
      <vt:lpstr>Questions?</vt:lpstr>
    </vt:vector>
  </TitlesOfParts>
  <Company>Butler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I/O Psych at GMU</dc:title>
  <dc:creator>Lynn Chen</dc:creator>
  <cp:lastModifiedBy>Lynn Chen</cp:lastModifiedBy>
  <cp:revision>29</cp:revision>
  <dcterms:created xsi:type="dcterms:W3CDTF">2013-10-25T19:48:45Z</dcterms:created>
  <dcterms:modified xsi:type="dcterms:W3CDTF">2013-10-26T14:25:02Z</dcterms:modified>
</cp:coreProperties>
</file>